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3" r:id="rId3"/>
    <p:sldId id="257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1661"/>
    <a:srgbClr val="F8B9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08" autoAdjust="0"/>
    <p:restoredTop sz="94660"/>
  </p:normalViewPr>
  <p:slideViewPr>
    <p:cSldViewPr>
      <p:cViewPr varScale="1">
        <p:scale>
          <a:sx n="67" d="100"/>
          <a:sy n="67" d="100"/>
        </p:scale>
        <p:origin x="1368" y="60"/>
      </p:cViewPr>
      <p:guideLst>
        <p:guide orient="horz" pos="1620"/>
        <p:guide pos="288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ABACF-B331-48C2-A23D-8B21A8909BD2}" type="datetimeFigureOut">
              <a:rPr lang="id-ID" smtClean="0"/>
              <a:pPr/>
              <a:t>23/04/2018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19A4BB-C504-4D8D-B7F7-5E33C745636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03962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indent="0">
                  <a:buFont typeface="Arial" panose="020B0604020202020204" pitchFamily="34" charset="0"/>
                  <a:buNone/>
                </a:pPr>
                <a:endParaRPr lang="id-ID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id-ID" dirty="0"/>
                  <a:t>Himpunan dinotasikan dengan huruf kapital, secara umum dapat dinotasikan dengan S atau Semesta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id-ID" dirty="0"/>
                  <a:t>1 ϵ A dibaca 1 elemen A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id-ID" b="0" i="0">
                    <a:latin typeface="Cambria Math" panose="02040503050406030204" pitchFamily="18" charset="0"/>
                  </a:rPr>
                  <a:t>0</a:t>
                </a:r>
                <a:r>
                  <a:rPr lang="id-ID" b="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∉𝐴, </a:t>
                </a:r>
                <a:r>
                  <a:rPr lang="id-ID" dirty="0"/>
                  <a:t>dibaca 0 bukan elemen A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9A4BB-C504-4D8D-B7F7-5E33C745636D}" type="slidenum">
              <a:rPr lang="id-ID" smtClean="0"/>
              <a:pPr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42727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AC40-7941-41AB-BF3B-8AB0C9C53B5D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55E8-F8E4-4D77-BFDC-EB91F184E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AC40-7941-41AB-BF3B-8AB0C9C53B5D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55E8-F8E4-4D77-BFDC-EB91F184E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AC40-7941-41AB-BF3B-8AB0C9C53B5D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55E8-F8E4-4D77-BFDC-EB91F184E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AC40-7941-41AB-BF3B-8AB0C9C53B5D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55E8-F8E4-4D77-BFDC-EB91F184E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AC40-7941-41AB-BF3B-8AB0C9C53B5D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55E8-F8E4-4D77-BFDC-EB91F184E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AC40-7941-41AB-BF3B-8AB0C9C53B5D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55E8-F8E4-4D77-BFDC-EB91F184E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AC40-7941-41AB-BF3B-8AB0C9C53B5D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55E8-F8E4-4D77-BFDC-EB91F184E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AC40-7941-41AB-BF3B-8AB0C9C53B5D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55E8-F8E4-4D77-BFDC-EB91F184E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AC40-7941-41AB-BF3B-8AB0C9C53B5D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55E8-F8E4-4D77-BFDC-EB91F184E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AC40-7941-41AB-BF3B-8AB0C9C53B5D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55E8-F8E4-4D77-BFDC-EB91F184E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AC40-7941-41AB-BF3B-8AB0C9C53B5D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55E8-F8E4-4D77-BFDC-EB91F184E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AAC40-7941-41AB-BF3B-8AB0C9C53B5D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E55E8-F8E4-4D77-BFDC-EB91F184E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124200" y="2362200"/>
            <a:ext cx="5715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500" b="1" dirty="0" smtClean="0"/>
              <a:t>Uji Mean Dua </a:t>
            </a:r>
            <a:r>
              <a:rPr lang="it-IT" sz="4500" b="1" dirty="0"/>
              <a:t>Populasi </a:t>
            </a:r>
            <a:r>
              <a:rPr lang="it-IT" sz="4500" b="1" dirty="0" smtClean="0"/>
              <a:t>Normal Dependen</a:t>
            </a:r>
            <a:endParaRPr lang="en-US" sz="4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"/>
            <a:ext cx="8229600" cy="868361"/>
          </a:xfrm>
        </p:spPr>
        <p:txBody>
          <a:bodyPr/>
          <a:lstStyle/>
          <a:p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5029199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q"/>
                </a:pPr>
                <a:r>
                  <a:rPr lang="en-US" sz="2000" dirty="0" smtClean="0"/>
                  <a:t>Hipotesis: </a:t>
                </a:r>
              </a:p>
              <a:p>
                <a:pPr marL="800100">
                  <a:buAutoNum type="alphaLcPeriod"/>
                  <a:tabLst>
                    <a:tab pos="800100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000" dirty="0" smtClean="0"/>
                  <a:t> vs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2000" dirty="0" smtClean="0"/>
              </a:p>
              <a:p>
                <a:pPr marL="800100">
                  <a:buAutoNum type="alphaLcPeriod"/>
                  <a:tabLst>
                    <a:tab pos="800100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000" dirty="0"/>
                  <a:t> vs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2000" dirty="0" smtClean="0"/>
              </a:p>
              <a:p>
                <a:pPr marL="800100">
                  <a:buAutoNum type="alphaLcPeriod"/>
                  <a:tabLst>
                    <a:tab pos="800100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000" dirty="0"/>
                  <a:t> vs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2000" dirty="0" smtClean="0"/>
              </a:p>
              <a:p>
                <a:pPr marL="457200" indent="-457200">
                  <a:buFont typeface="Wingdings" panose="05000000000000000000" pitchFamily="2" charset="2"/>
                  <a:buChar char="q"/>
                </a:pPr>
                <a:r>
                  <a:rPr lang="en-US" sz="2000" dirty="0" smtClean="0"/>
                  <a:t>Tingkat </a:t>
                </a:r>
                <a:r>
                  <a:rPr lang="en-US" sz="2000" dirty="0" err="1" smtClean="0"/>
                  <a:t>signifikansi</a:t>
                </a:r>
                <a:r>
                  <a:rPr lang="en-US" sz="2000" dirty="0" smtClean="0"/>
                  <a:t>: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en-US" sz="2000" dirty="0" smtClean="0"/>
              </a:p>
              <a:p>
                <a:pPr marL="457200" indent="-457200">
                  <a:buFont typeface="Wingdings" panose="05000000000000000000" pitchFamily="2" charset="2"/>
                  <a:buChar char="q"/>
                </a:pPr>
                <a:r>
                  <a:rPr lang="en-US" sz="2000" dirty="0" err="1" smtClean="0"/>
                  <a:t>Statistik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uji</a:t>
                </a:r>
                <a:r>
                  <a:rPr lang="en-US" sz="2000" dirty="0" smtClean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</m:acc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,  </m:t>
                      </m:r>
                      <m:acc>
                        <m:accPr>
                          <m:chr m:val="̅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ac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        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𝐷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𝐷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200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2000" dirty="0" smtClean="0"/>
              </a:p>
              <a:p>
                <a:pPr marL="457200" indent="-457200">
                  <a:buFont typeface="Wingdings" panose="05000000000000000000" pitchFamily="2" charset="2"/>
                  <a:buChar char="q"/>
                </a:pPr>
                <a:r>
                  <a:rPr lang="en-US" sz="2000" dirty="0" smtClean="0"/>
                  <a:t>Daerah </a:t>
                </a:r>
                <a:r>
                  <a:rPr lang="en-US" sz="2000" dirty="0" err="1" smtClean="0"/>
                  <a:t>kritik</a:t>
                </a:r>
                <a:r>
                  <a:rPr lang="en-US" sz="2000" dirty="0" smtClean="0"/>
                  <a:t>: </a:t>
                </a:r>
              </a:p>
              <a:p>
                <a:pPr marL="800100">
                  <a:buAutoNum type="alphaLcPeriod"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−1, 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b>
                    </m:sSub>
                  </m:oMath>
                </a14:m>
                <a:r>
                  <a:rPr lang="en-US" sz="2000" dirty="0" smtClean="0"/>
                  <a:t> atau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&lt;−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−1, 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b>
                    </m:sSub>
                  </m:oMath>
                </a14:m>
                <a:endParaRPr lang="en-US" sz="20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800100">
                  <a:buAutoNum type="alphaLcPeriod"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−1,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b>
                    </m:sSub>
                  </m:oMath>
                </a14:m>
                <a:endParaRPr lang="en-US" sz="2000" dirty="0" smtClean="0"/>
              </a:p>
              <a:p>
                <a:pPr marL="800100">
                  <a:buAutoNum type="alphaLcPeriod"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&lt;−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−1,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b>
                    </m:sSub>
                  </m:oMath>
                </a14:m>
                <a:endParaRPr lang="en-US" sz="2000" dirty="0" smtClean="0">
                  <a:ea typeface="Cambria Math" panose="02040503050406030204" pitchFamily="18" charset="0"/>
                </a:endParaRPr>
              </a:p>
              <a:p>
                <a:pPr marL="457200" indent="-457200">
                  <a:buFont typeface="Wingdings" panose="05000000000000000000" pitchFamily="2" charset="2"/>
                  <a:buChar char="q"/>
                </a:pPr>
                <a:r>
                  <a:rPr lang="en-US" sz="2000" dirty="0" err="1" smtClean="0"/>
                  <a:t>Kesimpulan</a:t>
                </a:r>
                <a:endParaRPr lang="en-US" sz="2000" dirty="0" smtClean="0"/>
              </a:p>
              <a:p>
                <a:pPr marL="457200" indent="0">
                  <a:buAutoNum type="alphaLcPeriod"/>
                </a:pP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5029199"/>
              </a:xfrm>
              <a:blipFill rotWithShape="0">
                <a:blip r:embed="rId2"/>
                <a:stretch>
                  <a:fillRect l="-667" t="-72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1371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447800" y="228600"/>
            <a:ext cx="6324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SOAL (1)</a:t>
            </a:r>
            <a:endParaRPr lang="en-US" sz="3000" b="1" i="1" baseline="-25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1" y="990600"/>
            <a:ext cx="8653462" cy="213360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2800" dirty="0" err="1" smtClean="0"/>
              <a:t>Suatu</a:t>
            </a:r>
            <a:r>
              <a:rPr lang="en-US" sz="2800" dirty="0" smtClean="0"/>
              <a:t> program </a:t>
            </a:r>
            <a:r>
              <a:rPr lang="en-US" sz="2800" dirty="0" err="1" smtClean="0"/>
              <a:t>pelatihan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 smtClean="0"/>
              <a:t>menaikkan</a:t>
            </a:r>
            <a:r>
              <a:rPr lang="en-US" sz="2800" dirty="0" smtClean="0"/>
              <a:t> </a:t>
            </a:r>
            <a:r>
              <a:rPr lang="en-US" sz="2800" dirty="0" err="1" smtClean="0"/>
              <a:t>prestasi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</a:t>
            </a:r>
            <a:r>
              <a:rPr lang="en-US" sz="2800" dirty="0" err="1" smtClean="0"/>
              <a:t>karyawan</a:t>
            </a:r>
            <a:r>
              <a:rPr lang="en-US" sz="2800" dirty="0" smtClean="0"/>
              <a:t>.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menguji</a:t>
            </a:r>
            <a:r>
              <a:rPr lang="en-US" sz="2800" dirty="0" smtClean="0"/>
              <a:t>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program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efektif</a:t>
            </a:r>
            <a:r>
              <a:rPr lang="en-US" sz="2800" dirty="0" smtClean="0"/>
              <a:t>, </a:t>
            </a:r>
            <a:r>
              <a:rPr lang="en-US" sz="2800" dirty="0" err="1" smtClean="0"/>
              <a:t>diambil</a:t>
            </a:r>
            <a:r>
              <a:rPr lang="en-US" sz="2800" dirty="0" smtClean="0"/>
              <a:t> </a:t>
            </a:r>
            <a:r>
              <a:rPr lang="en-US" sz="2800" dirty="0" err="1" smtClean="0"/>
              <a:t>sampel</a:t>
            </a:r>
            <a:r>
              <a:rPr lang="en-US" sz="2800" dirty="0" smtClean="0"/>
              <a:t> random </a:t>
            </a:r>
            <a:r>
              <a:rPr lang="en-US" sz="2800" dirty="0" err="1" smtClean="0"/>
              <a:t>random</a:t>
            </a:r>
            <a:r>
              <a:rPr lang="en-US" sz="2800" dirty="0" smtClean="0"/>
              <a:t> 10 orang </a:t>
            </a:r>
            <a:r>
              <a:rPr lang="en-US" sz="2800" dirty="0" err="1" smtClean="0"/>
              <a:t>karyawan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mengikuti</a:t>
            </a:r>
            <a:r>
              <a:rPr lang="en-US" sz="2800" dirty="0" smtClean="0"/>
              <a:t> program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, </a:t>
            </a:r>
            <a:r>
              <a:rPr lang="en-US" sz="2800" dirty="0" err="1" smtClean="0"/>
              <a:t>dicatat</a:t>
            </a:r>
            <a:r>
              <a:rPr lang="en-US" sz="2800" dirty="0" smtClean="0"/>
              <a:t> </a:t>
            </a:r>
            <a:r>
              <a:rPr lang="en-US" sz="2800" dirty="0" err="1" smtClean="0"/>
              <a:t>prestasi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</a:t>
            </a:r>
            <a:r>
              <a:rPr lang="en-US" sz="2800" dirty="0" err="1" smtClean="0"/>
              <a:t>sebelum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sesudah</a:t>
            </a:r>
            <a:r>
              <a:rPr lang="en-US" sz="2800" dirty="0" smtClean="0"/>
              <a:t> </a:t>
            </a:r>
            <a:r>
              <a:rPr lang="en-US" sz="2800" dirty="0" err="1" smtClean="0"/>
              <a:t>mengikuti</a:t>
            </a:r>
            <a:r>
              <a:rPr lang="en-US" sz="2800" dirty="0" smtClean="0"/>
              <a:t> program.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28600" y="5105400"/>
                <a:ext cx="8653463" cy="892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600" dirty="0" err="1" smtClean="0"/>
                  <a:t>Dengan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menggunakan</a:t>
                </a:r>
                <a:r>
                  <a:rPr lang="id-ID" sz="2600" dirty="0" smtClean="0"/>
                  <a:t> </a:t>
                </a:r>
                <a14:m>
                  <m:oMath xmlns:m="http://schemas.openxmlformats.org/officeDocument/2006/math">
                    <m:r>
                      <a:rPr lang="id-ID" sz="2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d-ID" sz="2600" dirty="0" smtClean="0"/>
                  <a:t>=</a:t>
                </a:r>
                <a:r>
                  <a:rPr lang="en-US" sz="2600" dirty="0" smtClean="0"/>
                  <a:t> 5</a:t>
                </a:r>
                <a:r>
                  <a:rPr lang="id-ID" sz="2600" dirty="0" smtClean="0"/>
                  <a:t>%</a:t>
                </a:r>
                <a:r>
                  <a:rPr lang="en-US" sz="2600" dirty="0" smtClean="0"/>
                  <a:t>, </a:t>
                </a:r>
                <a:r>
                  <a:rPr lang="en-US" sz="2600" dirty="0" err="1" smtClean="0"/>
                  <a:t>kesimpulan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apa</a:t>
                </a:r>
                <a:r>
                  <a:rPr lang="en-US" sz="2600" dirty="0" smtClean="0"/>
                  <a:t> yang </a:t>
                </a:r>
                <a:r>
                  <a:rPr lang="en-US" sz="2600" dirty="0" err="1" smtClean="0"/>
                  <a:t>bisa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diperoleh</a:t>
                </a:r>
                <a:r>
                  <a:rPr lang="en-US" sz="2600" dirty="0" smtClean="0"/>
                  <a:t>?</a:t>
                </a:r>
                <a:endParaRPr lang="id-ID" sz="2600" dirty="0"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105400"/>
                <a:ext cx="8653463" cy="892552"/>
              </a:xfrm>
              <a:prstGeom prst="rect">
                <a:avLst/>
              </a:prstGeom>
              <a:blipFill rotWithShape="0">
                <a:blip r:embed="rId3"/>
                <a:stretch>
                  <a:fillRect l="-1268" t="-6164" r="-1198" b="-1712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247415"/>
              </p:ext>
            </p:extLst>
          </p:nvPr>
        </p:nvGraphicFramePr>
        <p:xfrm>
          <a:off x="228594" y="3429000"/>
          <a:ext cx="8653469" cy="1409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3810"/>
                <a:gridCol w="638796"/>
                <a:gridCol w="607431"/>
                <a:gridCol w="786679"/>
                <a:gridCol w="786679"/>
                <a:gridCol w="786679"/>
                <a:gridCol w="786679"/>
                <a:gridCol w="786679"/>
                <a:gridCol w="786679"/>
                <a:gridCol w="786679"/>
                <a:gridCol w="786679"/>
              </a:tblGrid>
              <a:tr h="70485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200" u="none" strike="noStrike" dirty="0">
                          <a:effectLst/>
                        </a:rPr>
                        <a:t>sebelum</a:t>
                      </a:r>
                      <a:endParaRPr lang="id-ID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200" u="none" strike="noStrike">
                          <a:effectLst/>
                        </a:rPr>
                        <a:t>67</a:t>
                      </a:r>
                      <a:endParaRPr lang="id-ID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200" u="none" strike="noStrike">
                          <a:effectLst/>
                        </a:rPr>
                        <a:t>71</a:t>
                      </a:r>
                      <a:endParaRPr lang="id-ID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200" u="none" strike="noStrike">
                          <a:effectLst/>
                        </a:rPr>
                        <a:t>76</a:t>
                      </a:r>
                      <a:endParaRPr lang="id-ID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200" u="none" strike="noStrike">
                          <a:effectLst/>
                        </a:rPr>
                        <a:t>80</a:t>
                      </a:r>
                      <a:endParaRPr lang="id-ID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200" u="none" strike="noStrike">
                          <a:effectLst/>
                        </a:rPr>
                        <a:t>69</a:t>
                      </a:r>
                      <a:endParaRPr lang="id-ID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200" u="none" strike="noStrike">
                          <a:effectLst/>
                        </a:rPr>
                        <a:t>74</a:t>
                      </a:r>
                      <a:endParaRPr lang="id-ID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200" u="none" strike="noStrike">
                          <a:effectLst/>
                        </a:rPr>
                        <a:t>72</a:t>
                      </a:r>
                      <a:endParaRPr lang="id-ID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200" u="none" strike="noStrike">
                          <a:effectLst/>
                        </a:rPr>
                        <a:t>72</a:t>
                      </a:r>
                      <a:endParaRPr lang="id-ID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200" u="none" strike="noStrike">
                          <a:effectLst/>
                        </a:rPr>
                        <a:t>84</a:t>
                      </a:r>
                      <a:endParaRPr lang="id-ID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200" u="none" strike="noStrike">
                          <a:effectLst/>
                        </a:rPr>
                        <a:t>85</a:t>
                      </a:r>
                      <a:endParaRPr lang="id-ID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200" u="none" strike="noStrike" dirty="0">
                          <a:effectLst/>
                        </a:rPr>
                        <a:t>sesudah</a:t>
                      </a:r>
                      <a:endParaRPr lang="id-ID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200" u="none" strike="noStrike">
                          <a:effectLst/>
                        </a:rPr>
                        <a:t>71</a:t>
                      </a:r>
                      <a:endParaRPr lang="id-ID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200" u="none" strike="noStrike">
                          <a:effectLst/>
                        </a:rPr>
                        <a:t>72</a:t>
                      </a:r>
                      <a:endParaRPr lang="id-ID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200" u="none" strike="noStrike">
                          <a:effectLst/>
                        </a:rPr>
                        <a:t>81</a:t>
                      </a:r>
                      <a:endParaRPr lang="id-ID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200" u="none" strike="noStrike">
                          <a:effectLst/>
                        </a:rPr>
                        <a:t>87</a:t>
                      </a:r>
                      <a:endParaRPr lang="id-ID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200" u="none" strike="noStrike">
                          <a:effectLst/>
                        </a:rPr>
                        <a:t>68</a:t>
                      </a:r>
                      <a:endParaRPr lang="id-ID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200" u="none" strike="noStrike">
                          <a:effectLst/>
                        </a:rPr>
                        <a:t>76</a:t>
                      </a:r>
                      <a:endParaRPr lang="id-ID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200" u="none" strike="noStrike">
                          <a:effectLst/>
                        </a:rPr>
                        <a:t>70</a:t>
                      </a:r>
                      <a:endParaRPr lang="id-ID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200" u="none" strike="noStrike">
                          <a:effectLst/>
                        </a:rPr>
                        <a:t>88</a:t>
                      </a:r>
                      <a:endParaRPr lang="id-ID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200" u="none" strike="noStrike">
                          <a:effectLst/>
                        </a:rPr>
                        <a:t>92</a:t>
                      </a:r>
                      <a:endParaRPr lang="id-ID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200" u="none" strike="noStrike" dirty="0">
                          <a:effectLst/>
                        </a:rPr>
                        <a:t>89</a:t>
                      </a:r>
                      <a:endParaRPr lang="id-ID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837" y="990600"/>
            <a:ext cx="8610600" cy="121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dirty="0"/>
              <a:t>Sebuah program </a:t>
            </a:r>
            <a:r>
              <a:rPr lang="id-ID" sz="2400" i="1" dirty="0"/>
              <a:t>diet </a:t>
            </a:r>
            <a:r>
              <a:rPr lang="id-ID" sz="2400" dirty="0"/>
              <a:t>untuk mengurangi berat </a:t>
            </a:r>
            <a:r>
              <a:rPr lang="id-ID" sz="2400" dirty="0" smtClean="0"/>
              <a:t>badan</a:t>
            </a:r>
            <a:r>
              <a:rPr lang="en-US" sz="2400" dirty="0" smtClean="0"/>
              <a:t> </a:t>
            </a:r>
            <a:r>
              <a:rPr lang="it-IT" sz="2400" dirty="0" smtClean="0"/>
              <a:t>diterapkan </a:t>
            </a:r>
            <a:r>
              <a:rPr lang="it-IT" sz="2400" dirty="0"/>
              <a:t>pada </a:t>
            </a:r>
            <a:r>
              <a:rPr lang="it-IT" sz="2400" dirty="0" smtClean="0"/>
              <a:t>4 </a:t>
            </a:r>
            <a:r>
              <a:rPr lang="it-IT" sz="2400" dirty="0"/>
              <a:t>pria dan </a:t>
            </a:r>
            <a:r>
              <a:rPr lang="it-IT" sz="2400" dirty="0" smtClean="0"/>
              <a:t>5 </a:t>
            </a:r>
            <a:r>
              <a:rPr lang="it-IT" sz="2400" dirty="0"/>
              <a:t>wanita. Diperoleh </a:t>
            </a:r>
            <a:r>
              <a:rPr lang="it-IT" sz="2400" dirty="0" smtClean="0"/>
              <a:t>hasilnya </a:t>
            </a:r>
            <a:r>
              <a:rPr lang="id-ID" sz="2400" dirty="0" smtClean="0"/>
              <a:t>sebagai </a:t>
            </a:r>
            <a:r>
              <a:rPr lang="id-ID" sz="2400" dirty="0"/>
              <a:t>berikut (dalam kg</a:t>
            </a:r>
            <a:r>
              <a:rPr lang="id-ID" sz="2400" dirty="0" smtClean="0"/>
              <a:t>):</a:t>
            </a: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447800" y="228600"/>
            <a:ext cx="6324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SOAL (2)</a:t>
            </a:r>
            <a:endParaRPr lang="en-US" sz="3000" b="1" i="1" baseline="-25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788688"/>
              </p:ext>
            </p:extLst>
          </p:nvPr>
        </p:nvGraphicFramePr>
        <p:xfrm>
          <a:off x="242887" y="2292310"/>
          <a:ext cx="7955281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2979"/>
                <a:gridCol w="815527"/>
                <a:gridCol w="1051355"/>
                <a:gridCol w="1051355"/>
                <a:gridCol w="1051355"/>
                <a:gridCol w="1051355"/>
                <a:gridCol w="1051355"/>
              </a:tblGrid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 dirty="0">
                          <a:effectLst/>
                        </a:rPr>
                        <a:t>Wanita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 dirty="0">
                          <a:effectLst/>
                        </a:rPr>
                        <a:t>X1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>
                          <a:effectLst/>
                        </a:rPr>
                        <a:t>109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>
                          <a:effectLst/>
                        </a:rPr>
                        <a:t>135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>
                          <a:effectLst/>
                        </a:rPr>
                        <a:t>88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>
                          <a:effectLst/>
                        </a:rPr>
                        <a:t>118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>
                          <a:effectLst/>
                        </a:rPr>
                        <a:t>132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 dirty="0">
                          <a:effectLst/>
                        </a:rPr>
                        <a:t> 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>
                          <a:effectLst/>
                        </a:rPr>
                        <a:t>X2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>
                          <a:effectLst/>
                        </a:rPr>
                        <a:t>85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>
                          <a:effectLst/>
                        </a:rPr>
                        <a:t>105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>
                          <a:effectLst/>
                        </a:rPr>
                        <a:t>54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>
                          <a:effectLst/>
                        </a:rPr>
                        <a:t>85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>
                          <a:effectLst/>
                        </a:rPr>
                        <a:t>105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>
                          <a:effectLst/>
                        </a:rPr>
                        <a:t>Pria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>
                          <a:effectLst/>
                        </a:rPr>
                        <a:t>Y1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>
                          <a:effectLst/>
                        </a:rPr>
                        <a:t>137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>
                          <a:effectLst/>
                        </a:rPr>
                        <a:t>127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>
                          <a:effectLst/>
                        </a:rPr>
                        <a:t>106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>
                          <a:effectLst/>
                        </a:rPr>
                        <a:t>127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>
                          <a:effectLst/>
                        </a:rPr>
                        <a:t> 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>
                          <a:effectLst/>
                        </a:rPr>
                        <a:t>Y2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>
                          <a:effectLst/>
                        </a:rPr>
                        <a:t>118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>
                          <a:effectLst/>
                        </a:rPr>
                        <a:t>99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>
                          <a:effectLst/>
                        </a:rPr>
                        <a:t>79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>
                          <a:effectLst/>
                        </a:rPr>
                        <a:t>109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23837" y="3886200"/>
                <a:ext cx="8610600" cy="30469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id-ID" sz="2400" dirty="0"/>
                  <a:t>( X1, X2 adalah berat wanita sebelum dan sesudah melakukan diet; </a:t>
                </a:r>
                <a:r>
                  <a:rPr lang="en-US" sz="2400" dirty="0" smtClean="0"/>
                  <a:t>  </a:t>
                </a:r>
                <a:r>
                  <a:rPr lang="id-ID" sz="2400" dirty="0"/>
                  <a:t>Y1, Y2 adalah</a:t>
                </a:r>
                <a:r>
                  <a:rPr lang="en-US" sz="2400" dirty="0"/>
                  <a:t> </a:t>
                </a:r>
                <a:r>
                  <a:rPr lang="id-ID" sz="2400" dirty="0"/>
                  <a:t>berat pria sebelum dan sesudah melakukan </a:t>
                </a:r>
                <a:r>
                  <a:rPr lang="id-ID" sz="2400" i="1" dirty="0"/>
                  <a:t>diet</a:t>
                </a:r>
                <a:r>
                  <a:rPr lang="id-ID" sz="2400" dirty="0"/>
                  <a:t>).</a:t>
                </a:r>
              </a:p>
              <a:p>
                <a:pPr marL="285750" indent="-285750">
                  <a:buNone/>
                </a:pPr>
                <a:r>
                  <a:rPr lang="id-ID" sz="2400" dirty="0"/>
                  <a:t>a. Apakah program </a:t>
                </a:r>
                <a:r>
                  <a:rPr lang="id-ID" sz="2400" i="1" dirty="0"/>
                  <a:t>diet </a:t>
                </a:r>
                <a:r>
                  <a:rPr lang="id-ID" sz="2400" dirty="0"/>
                  <a:t>tersebut berhasil secara umum (tanpa</a:t>
                </a:r>
                <a:r>
                  <a:rPr lang="en-US" sz="2400" dirty="0"/>
                  <a:t> </a:t>
                </a:r>
                <a:r>
                  <a:rPr lang="id-ID" sz="2400" dirty="0"/>
                  <a:t>memandang pria atau wanita)? (</a:t>
                </a:r>
                <a14:m>
                  <m:oMath xmlns:m="http://schemas.openxmlformats.org/officeDocument/2006/math">
                    <m:r>
                      <a:rPr lang="id-ID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id-ID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d-ID" sz="2400" dirty="0"/>
                  <a:t>= 0, 05)</a:t>
                </a:r>
              </a:p>
              <a:p>
                <a:pPr marL="285750" indent="-285750"/>
                <a:r>
                  <a:rPr lang="id-ID" sz="2400" dirty="0"/>
                  <a:t>b. Bila ingin diketahui program </a:t>
                </a:r>
                <a:r>
                  <a:rPr lang="id-ID" sz="2400" i="1" dirty="0"/>
                  <a:t>diet </a:t>
                </a:r>
                <a:r>
                  <a:rPr lang="id-ID" sz="2400" dirty="0"/>
                  <a:t>tersebut lebih baik untuk wanita</a:t>
                </a:r>
                <a:r>
                  <a:rPr lang="en-US" sz="2400" dirty="0"/>
                  <a:t> </a:t>
                </a:r>
                <a:r>
                  <a:rPr lang="id-ID" sz="2400" dirty="0"/>
                  <a:t>atau pria, inferensi statistik apakah yang dapat digunakan</a:t>
                </a:r>
                <a:r>
                  <a:rPr lang="id-ID" sz="2400" dirty="0" smtClean="0"/>
                  <a:t>?</a:t>
                </a:r>
                <a:r>
                  <a:rPr lang="en-US" sz="2400" dirty="0" smtClean="0"/>
                  <a:t> </a:t>
                </a:r>
              </a:p>
              <a:p>
                <a:pPr marL="285750" indent="-285750"/>
                <a:r>
                  <a:rPr lang="en-US" sz="2400" dirty="0"/>
                  <a:t> </a:t>
                </a:r>
                <a:r>
                  <a:rPr lang="en-US" sz="2400" dirty="0" smtClean="0"/>
                  <a:t>   </a:t>
                </a:r>
                <a:r>
                  <a:rPr lang="id-ID" sz="2400" dirty="0" smtClean="0"/>
                  <a:t>(</a:t>
                </a:r>
                <a14:m>
                  <m:oMath xmlns:m="http://schemas.openxmlformats.org/officeDocument/2006/math">
                    <m:r>
                      <a:rPr lang="id-ID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id-ID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d-ID" sz="2400" dirty="0"/>
                  <a:t>= 0, </a:t>
                </a:r>
                <a:r>
                  <a:rPr lang="id-ID" sz="2400" dirty="0" smtClean="0"/>
                  <a:t>0</a:t>
                </a:r>
                <a:r>
                  <a:rPr lang="en-US" sz="2400" dirty="0" smtClean="0"/>
                  <a:t>2</a:t>
                </a:r>
                <a:r>
                  <a:rPr lang="id-ID" sz="2400" dirty="0" smtClean="0"/>
                  <a:t>5</a:t>
                </a:r>
                <a:r>
                  <a:rPr lang="id-ID" sz="2400" dirty="0"/>
                  <a:t>)</a:t>
                </a:r>
              </a:p>
              <a:p>
                <a:pPr marL="285750" indent="-285750">
                  <a:buNone/>
                </a:pPr>
                <a:endParaRPr lang="id-ID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837" y="3886200"/>
                <a:ext cx="8610600" cy="3046988"/>
              </a:xfrm>
              <a:prstGeom prst="rect">
                <a:avLst/>
              </a:prstGeom>
              <a:blipFill rotWithShape="0">
                <a:blip r:embed="rId2"/>
                <a:stretch>
                  <a:fillRect l="-1133" t="-1603" r="-35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30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514600" y="32258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" pitchFamily="34" charset="0"/>
                <a:cs typeface="Arial" pitchFamily="34" charset="0"/>
              </a:rPr>
              <a:t>THANK YOU</a:t>
            </a:r>
          </a:p>
        </p:txBody>
      </p:sp>
      <p:pic>
        <p:nvPicPr>
          <p:cNvPr id="2051" name="Picture 3" descr="D:\SEMUA YANG PATEN ADA DISINI\logo ugm BAKUI\akarjulang_biru_transp (1) -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905000"/>
            <a:ext cx="2375126" cy="3268133"/>
          </a:xfrm>
          <a:prstGeom prst="rect">
            <a:avLst/>
          </a:prstGeom>
          <a:noFill/>
        </p:spPr>
      </p:pic>
      <p:cxnSp>
        <p:nvCxnSpPr>
          <p:cNvPr id="22" name="Straight Connector 21"/>
          <p:cNvCxnSpPr/>
          <p:nvPr/>
        </p:nvCxnSpPr>
        <p:spPr>
          <a:xfrm>
            <a:off x="6172200" y="1701800"/>
            <a:ext cx="0" cy="3657600"/>
          </a:xfrm>
          <a:prstGeom prst="line">
            <a:avLst/>
          </a:prstGeom>
          <a:ln w="38100" cap="rnd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3203</TotalTime>
  <Words>222</Words>
  <Application>Microsoft Office PowerPoint</Application>
  <PresentationFormat>On-screen Show (4:3)</PresentationFormat>
  <Paragraphs>73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Andalus</vt:lpstr>
      <vt:lpstr>Arial</vt:lpstr>
      <vt:lpstr>Calibri</vt:lpstr>
      <vt:lpstr>Cambria Math</vt:lpstr>
      <vt:lpstr>Wingdings</vt:lpstr>
      <vt:lpstr>Office Theme</vt:lpstr>
      <vt:lpstr>PowerPoint Presentation</vt:lpstr>
      <vt:lpstr>Uji Hipotesis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hp</cp:lastModifiedBy>
  <cp:revision>251</cp:revision>
  <dcterms:created xsi:type="dcterms:W3CDTF">2015-01-09T03:42:23Z</dcterms:created>
  <dcterms:modified xsi:type="dcterms:W3CDTF">2018-04-23T02:57:28Z</dcterms:modified>
</cp:coreProperties>
</file>